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85" r:id="rId3"/>
    <p:sldId id="258" r:id="rId4"/>
    <p:sldId id="286" r:id="rId5"/>
    <p:sldId id="287" r:id="rId6"/>
    <p:sldId id="269" r:id="rId7"/>
    <p:sldId id="262" r:id="rId8"/>
    <p:sldId id="263" r:id="rId9"/>
    <p:sldId id="264" r:id="rId10"/>
    <p:sldId id="265" r:id="rId11"/>
    <p:sldId id="272" r:id="rId12"/>
    <p:sldId id="273" r:id="rId13"/>
    <p:sldId id="276" r:id="rId14"/>
    <p:sldId id="275" r:id="rId15"/>
    <p:sldId id="274" r:id="rId16"/>
    <p:sldId id="280" r:id="rId17"/>
    <p:sldId id="279" r:id="rId18"/>
    <p:sldId id="278" r:id="rId19"/>
    <p:sldId id="277" r:id="rId20"/>
    <p:sldId id="282" r:id="rId21"/>
    <p:sldId id="281" r:id="rId22"/>
    <p:sldId id="284" r:id="rId23"/>
    <p:sldId id="28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4660"/>
  </p:normalViewPr>
  <p:slideViewPr>
    <p:cSldViewPr>
      <p:cViewPr varScale="1">
        <p:scale>
          <a:sx n="71" d="100"/>
          <a:sy n="71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93B4-A45A-4917-B182-3EF444EE02F6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0060-6583-4A3D-A473-DD7A5893F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6282-1BDB-40A4-89E7-7379676AF3D0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E28EF-0DE7-49FF-8DD0-32F15F22D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1007B-FDAB-42F3-B0A6-A6EE3D291DB5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A8000-7EAC-4795-B3EE-3FE3B885C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2C05F-5A14-4A06-9F63-F5A5624A1BA4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E6AD-8E60-4502-8822-1B2634CA6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1EA4D-C986-47B9-8E56-11A56374D51F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A0E96-2BD7-43F7-805E-661EE68C90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2FC5E-E791-4DBE-B3AD-52827B1A6077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9B6F4-8A0C-4E4E-B54C-D77BD0378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4DCB-002F-40AC-A3BF-80BA1EE53612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82F5B-1A5B-40AC-A05B-BE0435F61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1259-C346-47D4-B570-1395373F371A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BB516-96BD-434F-B98D-C89AC2FE8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0B52-F59B-47EC-8E75-354EA52E526A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6276-3ED6-468E-898E-7910FC659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6E3B1-896C-464F-A730-64797BF6A76F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BD14-85E5-46A3-B72C-BD9328834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D289-AF2B-48EB-BDEC-61C9A2F3B80F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C5E9-7E8D-4B88-B94B-E5CFC1789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742B2A-F734-46FF-8951-FD3290A109A6}" type="datetimeFigureOut">
              <a:rPr lang="ru-RU"/>
              <a:pPr>
                <a:defRPr/>
              </a:pPr>
              <a:t>01.07.2014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797059-D894-404F-9D50-E58F5F1CC5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3" r:id="rId2"/>
    <p:sldLayoutId id="2147483805" r:id="rId3"/>
    <p:sldLayoutId id="2147483802" r:id="rId4"/>
    <p:sldLayoutId id="2147483806" r:id="rId5"/>
    <p:sldLayoutId id="2147483801" r:id="rId6"/>
    <p:sldLayoutId id="2147483800" r:id="rId7"/>
    <p:sldLayoutId id="2147483807" r:id="rId8"/>
    <p:sldLayoutId id="2147483808" r:id="rId9"/>
    <p:sldLayoutId id="2147483799" r:id="rId10"/>
    <p:sldLayoutId id="21474837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775"/>
            <a:ext cx="6400800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400" smtClean="0">
                <a:solidFill>
                  <a:schemeClr val="accent2"/>
                </a:solidFill>
              </a:rPr>
              <a:t>Детско – родительский образовательный проект</a:t>
            </a:r>
            <a:r>
              <a:rPr lang="ru-RU" sz="4400" smtClean="0">
                <a:solidFill>
                  <a:srgbClr val="E8E7ED"/>
                </a:solidFill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smtClean="0">
                <a:solidFill>
                  <a:srgbClr val="FF0000"/>
                </a:solidFill>
              </a:rPr>
              <a:t>« Космос»</a:t>
            </a:r>
          </a:p>
          <a:p>
            <a:pPr eaLnBrk="1" hangingPunct="1">
              <a:lnSpc>
                <a:spcPct val="90000"/>
              </a:lnSpc>
            </a:pPr>
            <a:endParaRPr lang="ru-RU" sz="4400" smtClean="0">
              <a:solidFill>
                <a:srgbClr val="E8E7ED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accent2"/>
                </a:solidFill>
              </a:rPr>
              <a:t>Руководитель проекта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accent2"/>
                </a:solidFill>
              </a:rPr>
              <a:t>воспитатель подготовительной группы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accent2"/>
                </a:solidFill>
              </a:rPr>
              <a:t>Ерёменко О.П</a:t>
            </a:r>
            <a:r>
              <a:rPr lang="ru-RU" smtClean="0">
                <a:solidFill>
                  <a:srgbClr val="92D05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C:\Users\ГЕНАДИЙ\Desktop\фото для проекта\DSC_002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88913"/>
            <a:ext cx="4284663" cy="6480175"/>
          </a:xfrm>
        </p:spPr>
      </p:pic>
      <p:pic>
        <p:nvPicPr>
          <p:cNvPr id="22532" name="Picture 4" descr="C:\Users\ГЕНАДИЙ\Desktop\фото для проекта\DSC_00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260350"/>
            <a:ext cx="4608513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Picture 2" descr="C:\Users\ГЕНАДИЙ\Desktop\фото для проекта\DSC_00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4032250" cy="5865813"/>
          </a:xfrm>
        </p:spPr>
      </p:pic>
      <p:pic>
        <p:nvPicPr>
          <p:cNvPr id="23555" name="Picture 4" descr="C:\Users\ГЕНАДИЙ\Desktop\фото для проекта\DSC_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60350"/>
            <a:ext cx="4643437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Просмотр кинофильмов и мультфильмов о космосе.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4578" name="Picture 2" descr="C:\Users\ГЕНАДИЙ\Desktop\фото для проекта\DSC_01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557338"/>
            <a:ext cx="3455987" cy="4751387"/>
          </a:xfrm>
          <a:noFill/>
        </p:spPr>
      </p:pic>
      <p:pic>
        <p:nvPicPr>
          <p:cNvPr id="24579" name="Picture 4" descr="C:\Users\ГЕНАДИЙ\Desktop\фото для проекта\DSC_01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484313"/>
            <a:ext cx="443388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Посещение планетария</a:t>
            </a:r>
          </a:p>
        </p:txBody>
      </p:sp>
      <p:pic>
        <p:nvPicPr>
          <p:cNvPr id="25602" name="Picture 2" descr="C:\Users\ГЕНАДИЙ\Desktop\фото для проекта\SAM_04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600200"/>
            <a:ext cx="3241675" cy="4525963"/>
          </a:xfrm>
        </p:spPr>
      </p:pic>
      <p:pic>
        <p:nvPicPr>
          <p:cNvPr id="25603" name="Picture 3" descr="C:\Users\ГЕНАДИЙ\Desktop\фото для проекта\SAM_05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196975"/>
            <a:ext cx="55800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4" descr="C:\Users\ГЕНАДИЙ\Desktop\фото для проекта\SAM_0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0"/>
            <a:ext cx="4716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C:\Users\ГЕНАДИЙ\Desktop\фото для проекта\SAM_050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484313"/>
            <a:ext cx="4478338" cy="4897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100" b="1" smtClean="0">
                <a:solidFill>
                  <a:srgbClr val="FDF834"/>
                </a:solidFill>
              </a:rPr>
              <a:t>Посещение музея истории</a:t>
            </a:r>
            <a:br>
              <a:rPr lang="ru-RU" sz="4100" b="1" smtClean="0">
                <a:solidFill>
                  <a:srgbClr val="FDF834"/>
                </a:solidFill>
              </a:rPr>
            </a:br>
            <a:r>
              <a:rPr lang="ru-RU" sz="4100" b="1" smtClean="0">
                <a:solidFill>
                  <a:srgbClr val="FDF834"/>
                </a:solidFill>
              </a:rPr>
              <a:t> г. Сочи. Зал космонавтики.</a:t>
            </a:r>
          </a:p>
        </p:txBody>
      </p:sp>
      <p:pic>
        <p:nvPicPr>
          <p:cNvPr id="27650" name="Picture 2" descr="C:\Users\ГЕНАДИЙ\Desktop\фото для проекта\экскурсия в музей и ривьеру\IMG_67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412875"/>
            <a:ext cx="7273925" cy="49244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4" name="Picture 2" descr="C:\Users\ГЕНАДИЙ\Desktop\фото для проекта\экскурсия в музей и ривьеру\IMG_67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284538"/>
            <a:ext cx="8569325" cy="3573462"/>
          </a:xfrm>
        </p:spPr>
      </p:pic>
      <p:pic>
        <p:nvPicPr>
          <p:cNvPr id="28675" name="Picture 4" descr="C:\Users\ГЕНАДИЙ\Desktop\фото для проекта\экскурсия в музей и ривьеру\IMG_67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0"/>
            <a:ext cx="8497887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8" name="Picture 2" descr="C:\Users\ГЕНАДИЙ\Desktop\фото для проекта\экскурсия в музей и ривьеру\IMG_678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7618412" cy="58943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ГЕНАДИЙ\Desktop\фото для проекта\экскурсия в музей и ривьеру\IMG_67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60350"/>
            <a:ext cx="7416800" cy="58658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ГЕНАДИЙ\Desktop\фото для проекта\экскурсия в музей и ривьеру\IMG_67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04813"/>
            <a:ext cx="7920038" cy="57213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4294967295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400" b="1" smtClean="0">
                <a:solidFill>
                  <a:srgbClr val="FDF834"/>
                </a:solidFill>
              </a:rPr>
              <a:t>Цель проекта: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400" b="1" smtClean="0">
                <a:solidFill>
                  <a:srgbClr val="FDF834"/>
                </a:solidFill>
              </a:rPr>
              <a:t>Для взрослого: разви</a:t>
            </a:r>
            <a:r>
              <a:rPr lang="ru-RU" smtClean="0">
                <a:solidFill>
                  <a:srgbClr val="FDF834"/>
                </a:solidFill>
              </a:rPr>
              <a:t>вать</a:t>
            </a:r>
            <a:r>
              <a:rPr lang="ru-RU" sz="3400" b="1" smtClean="0">
                <a:solidFill>
                  <a:srgbClr val="FDF834"/>
                </a:solidFill>
              </a:rPr>
              <a:t> свободн</a:t>
            </a:r>
            <a:r>
              <a:rPr lang="ru-RU" smtClean="0">
                <a:solidFill>
                  <a:srgbClr val="FDF834"/>
                </a:solidFill>
              </a:rPr>
              <a:t>ую</a:t>
            </a:r>
            <a:r>
              <a:rPr lang="ru-RU" sz="3400" b="1" smtClean="0">
                <a:solidFill>
                  <a:srgbClr val="FDF834"/>
                </a:solidFill>
              </a:rPr>
              <a:t>, творческ</a:t>
            </a:r>
            <a:r>
              <a:rPr lang="ru-RU" b="1" smtClean="0">
                <a:solidFill>
                  <a:srgbClr val="FDF834"/>
                </a:solidFill>
              </a:rPr>
              <a:t>ую</a:t>
            </a:r>
            <a:r>
              <a:rPr lang="ru-RU" sz="3400" b="1" smtClean="0">
                <a:solidFill>
                  <a:srgbClr val="FDF834"/>
                </a:solidFill>
              </a:rPr>
              <a:t> личност</a:t>
            </a:r>
            <a:r>
              <a:rPr lang="ru-RU" b="1" smtClean="0">
                <a:solidFill>
                  <a:srgbClr val="FDF834"/>
                </a:solidFill>
              </a:rPr>
              <a:t>ь</a:t>
            </a:r>
            <a:r>
              <a:rPr lang="ru-RU" sz="3400" b="1" smtClean="0">
                <a:solidFill>
                  <a:srgbClr val="FDF834"/>
                </a:solidFill>
              </a:rPr>
              <a:t> ребенка.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400" b="1" smtClean="0">
                <a:solidFill>
                  <a:srgbClr val="FDF834"/>
                </a:solidFill>
              </a:rPr>
              <a:t>Для ребенка: </a:t>
            </a:r>
            <a:r>
              <a:rPr lang="ru-RU" b="1" smtClean="0">
                <a:solidFill>
                  <a:srgbClr val="FDF834"/>
                </a:solidFill>
              </a:rPr>
              <a:t>предоставить </a:t>
            </a:r>
            <a:r>
              <a:rPr lang="ru-RU" sz="3400" b="1" smtClean="0">
                <a:solidFill>
                  <a:srgbClr val="FDF834"/>
                </a:solidFill>
              </a:rPr>
              <a:t>возможность участия в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400" b="1" smtClean="0">
                <a:solidFill>
                  <a:srgbClr val="FDF834"/>
                </a:solidFill>
              </a:rPr>
              <a:t>« Детском планетарии», где дети смогут применить имеющиеся знания о космосе, космических явлениях в веселых конкурсах и соревнованиях, предоставить свои рисунки , поделки.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100" smtClean="0">
                <a:solidFill>
                  <a:srgbClr val="FF0000"/>
                </a:solidFill>
              </a:rPr>
              <a:t>Аллея космонавтов .</a:t>
            </a:r>
            <a:r>
              <a:rPr lang="ru-RU" sz="410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sz="4100" smtClean="0">
                <a:solidFill>
                  <a:srgbClr val="FF0000"/>
                </a:solidFill>
                <a:latin typeface="Arial" charset="0"/>
              </a:rPr>
            </a:br>
            <a:r>
              <a:rPr lang="ru-RU" sz="4100" smtClean="0">
                <a:solidFill>
                  <a:srgbClr val="FF0000"/>
                </a:solidFill>
              </a:rPr>
              <a:t>Парк «Р</a:t>
            </a:r>
            <a:r>
              <a:rPr lang="ru-RU" sz="4100" smtClean="0">
                <a:solidFill>
                  <a:srgbClr val="FF0000"/>
                </a:solidFill>
                <a:latin typeface="Arial" charset="0"/>
              </a:rPr>
              <a:t>и</a:t>
            </a:r>
            <a:r>
              <a:rPr lang="ru-RU" sz="4100" smtClean="0">
                <a:solidFill>
                  <a:srgbClr val="FF0000"/>
                </a:solidFill>
              </a:rPr>
              <a:t>вьера.»</a:t>
            </a:r>
          </a:p>
        </p:txBody>
      </p:sp>
      <p:pic>
        <p:nvPicPr>
          <p:cNvPr id="32770" name="Picture 2" descr="C:\Users\ГЕНАДИЙ\Desktop\фото для проекта\экскурсия в музей и ривьеру\IMG_67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600200"/>
            <a:ext cx="7416800" cy="4852988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FF0000"/>
                </a:solidFill>
              </a:rPr>
              <a:t>Памятник нашему </a:t>
            </a:r>
            <a:r>
              <a:rPr lang="ru-RU" sz="3200" smtClean="0">
                <a:solidFill>
                  <a:srgbClr val="FF0000"/>
                </a:solidFill>
                <a:latin typeface="Arial" charset="0"/>
              </a:rPr>
              <a:t>земляку</a:t>
            </a:r>
            <a:r>
              <a:rPr lang="ru-RU" sz="360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3600" smtClean="0">
                <a:solidFill>
                  <a:srgbClr val="FF0000"/>
                </a:solidFill>
              </a:rPr>
              <a:t>Севастьянову В.И.</a:t>
            </a:r>
          </a:p>
        </p:txBody>
      </p:sp>
      <p:pic>
        <p:nvPicPr>
          <p:cNvPr id="33794" name="Picture 2" descr="C:\Users\ГЕНАДИЙ\Desktop\фото для проекта\экскурсия в музей и ривьеру\IMG_67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00200"/>
            <a:ext cx="8064500" cy="485298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80400" cy="11430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rgbClr val="FFC000"/>
                </a:solidFill>
              </a:rPr>
              <a:t>Возложение цвето</a:t>
            </a:r>
            <a:r>
              <a:rPr lang="ru-RU" sz="2800" b="1" smtClean="0">
                <a:solidFill>
                  <a:srgbClr val="FFC000"/>
                </a:solidFill>
                <a:latin typeface="Arial" charset="0"/>
              </a:rPr>
              <a:t>в</a:t>
            </a:r>
            <a:r>
              <a:rPr lang="ru-RU" sz="2800" b="1" smtClean="0">
                <a:solidFill>
                  <a:srgbClr val="FFC000"/>
                </a:solidFill>
              </a:rPr>
              <a:t> к памятнику Севастьянова В.И.</a:t>
            </a:r>
          </a:p>
        </p:txBody>
      </p:sp>
      <p:pic>
        <p:nvPicPr>
          <p:cNvPr id="34818" name="Picture 2" descr="C:\Users\ГЕНАДИЙ\Desktop\фото для проекта\экскурсия в музей и ривьеру\IMG_67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600200"/>
            <a:ext cx="7993062" cy="49244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/>
          <a:lstStyle/>
          <a:p>
            <a:pPr algn="ctr" eaLnBrk="1" hangingPunct="1"/>
            <a:r>
              <a:rPr lang="ru-RU" sz="4200" b="1" smtClean="0">
                <a:solidFill>
                  <a:srgbClr val="FDF834"/>
                </a:solidFill>
              </a:rPr>
              <a:t>Достигнутые результаты :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435975" cy="5589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900" b="1" smtClean="0"/>
              <a:t>оформлен центр науки по теме «Детский планетарий», который пополнялся различными поделками детей и родителей в течение года.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smtClean="0"/>
              <a:t>проведены беседы  на темы: «Как готовят космонавтов к полету», «Жизнь на орбите», «Планета на которой мы живем», « Что такое солнечная система?» и т.д. Материалы бесед  находятся в центре науки.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smtClean="0"/>
              <a:t>создана картотека подвижных игр на тему «Космос». Дети с большим интересом играют в такие игры как: «Самые ловкие» , «Космонавты», « Подготовка к полету»  и многие другие. 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smtClean="0"/>
              <a:t>собраны альбомы : «Фотографии космонавтов», «Сборники загадок, стихотворений о космосе»,  «Коллекция картинок с изображением  космических летательных аппаратов».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smtClean="0"/>
              <a:t>собранны художественные произведения о космосе ( «Вижу землю» Л.Обухова, «Рассказы о Гагарине» Ю.Нагибина и т.д.)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smtClean="0"/>
              <a:t>просмотрены фильмы о космосе «Тайна третьей планеты», «Гостья из будущего», слайд – презентация « Ю.А.Гагарин – первый в мире космонавт».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smtClean="0"/>
              <a:t>проведены выставки рисунков  и поделок  на тему космос.</a:t>
            </a:r>
          </a:p>
          <a:p>
            <a:pPr eaLnBrk="1" hangingPunct="1">
              <a:lnSpc>
                <a:spcPct val="80000"/>
              </a:lnSpc>
            </a:pPr>
            <a:r>
              <a:rPr lang="ru-RU" sz="1900" b="1" smtClean="0"/>
              <a:t>проведены экскурсии : в «Музей истории города Сочи – зал космонавтики», в парк «Ривьера» на аллею космонавтов.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38877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4400" b="1" smtClean="0">
                <a:solidFill>
                  <a:srgbClr val="FDF834"/>
                </a:solidFill>
              </a:rPr>
              <a:t>Задачи развития познавательных способностей детей: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4400" b="1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4294967295"/>
          </p:nvPr>
        </p:nvSpPr>
        <p:spPr>
          <a:xfrm>
            <a:off x="457200" y="260350"/>
            <a:ext cx="8229600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smtClean="0">
                <a:solidFill>
                  <a:srgbClr val="FDF834"/>
                </a:solidFill>
              </a:rPr>
              <a:t>Развивать: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3400" b="1" smtClean="0">
                <a:solidFill>
                  <a:srgbClr val="FDF834"/>
                </a:solidFill>
              </a:rPr>
              <a:t> </a:t>
            </a:r>
            <a:r>
              <a:rPr lang="ru-RU" sz="4000" b="1" smtClean="0">
                <a:solidFill>
                  <a:srgbClr val="FDF834"/>
                </a:solidFill>
              </a:rPr>
              <a:t>познавательные способности детей;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4000" b="1" smtClean="0">
                <a:solidFill>
                  <a:srgbClr val="FDF834"/>
                </a:solidFill>
              </a:rPr>
              <a:t>творческое воображение;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4000" b="1" smtClean="0">
                <a:solidFill>
                  <a:srgbClr val="FDF834"/>
                </a:solidFill>
              </a:rPr>
              <a:t>творческое мышление;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4000" b="1" smtClean="0">
                <a:solidFill>
                  <a:srgbClr val="FDF834"/>
                </a:solidFill>
              </a:rPr>
              <a:t>коммуникативные навыки.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4000" b="1" smtClean="0">
                <a:solidFill>
                  <a:srgbClr val="FDF834"/>
                </a:solidFill>
              </a:rPr>
              <a:t>Обеспечить психологическое благополучие и здоровье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0"/>
            <a:ext cx="8229600" cy="1143000"/>
          </a:xfrm>
        </p:spPr>
        <p:txBody>
          <a:bodyPr lIns="91440" rIns="91440"/>
          <a:lstStyle/>
          <a:p>
            <a:pPr eaLnBrk="1" hangingPunct="1">
              <a:defRPr/>
            </a:pPr>
            <a:r>
              <a:rPr lang="ru-RU" sz="3300" b="1" smtClean="0">
                <a:solidFill>
                  <a:srgbClr val="FDF83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Задачи  исследовательской деятельности детей в проекте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b="1" smtClean="0">
                <a:solidFill>
                  <a:srgbClr val="FDF834"/>
                </a:solidFill>
              </a:rPr>
              <a:t>Формировать предпосылки поисковой деятельности, интеллектуальной инициативы.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b="1" smtClean="0">
                <a:solidFill>
                  <a:srgbClr val="FDF834"/>
                </a:solidFill>
              </a:rPr>
              <a:t>Развивать умения определять возможные методы решения проблемы с помощью взрослого, а затем и самостоятельно.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b="1" smtClean="0">
                <a:solidFill>
                  <a:srgbClr val="FDF834"/>
                </a:solidFill>
              </a:rPr>
              <a:t>Развивать желание пользоваться специальной терминологией,  учить ведению конструктивной беседы совместной исследовательской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900113" y="333375"/>
            <a:ext cx="7775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FDF834"/>
                </a:solidFill>
              </a:rPr>
              <a:t>Используемые в проекте виды детской деятельности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79388" y="1700213"/>
            <a:ext cx="87852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b="1">
                <a:solidFill>
                  <a:srgbClr val="FF0000"/>
                </a:solidFill>
              </a:rPr>
              <a:t>Игровая;</a:t>
            </a:r>
          </a:p>
          <a:p>
            <a:pPr>
              <a:buFont typeface="Wingdings" pitchFamily="2" charset="2"/>
              <a:buChar char="§"/>
            </a:pPr>
            <a:r>
              <a:rPr lang="ru-RU" sz="3600" b="1">
                <a:solidFill>
                  <a:srgbClr val="FF0000"/>
                </a:solidFill>
              </a:rPr>
              <a:t>коммуникативная;</a:t>
            </a:r>
          </a:p>
          <a:p>
            <a:pPr>
              <a:buFont typeface="Wingdings" pitchFamily="2" charset="2"/>
              <a:buChar char="§"/>
            </a:pPr>
            <a:r>
              <a:rPr lang="ru-RU" sz="3600" b="1">
                <a:solidFill>
                  <a:srgbClr val="FF0000"/>
                </a:solidFill>
              </a:rPr>
              <a:t>трудовая;</a:t>
            </a:r>
          </a:p>
          <a:p>
            <a:pPr>
              <a:buFont typeface="Wingdings" pitchFamily="2" charset="2"/>
              <a:buChar char="§"/>
            </a:pPr>
            <a:r>
              <a:rPr lang="ru-RU" sz="3600" b="1">
                <a:solidFill>
                  <a:srgbClr val="FF0000"/>
                </a:solidFill>
              </a:rPr>
              <a:t>познавательно-исследовательская;</a:t>
            </a:r>
          </a:p>
          <a:p>
            <a:pPr>
              <a:buFont typeface="Wingdings" pitchFamily="2" charset="2"/>
              <a:buChar char="§"/>
            </a:pPr>
            <a:r>
              <a:rPr lang="ru-RU" sz="3600" b="1">
                <a:solidFill>
                  <a:srgbClr val="FF0000"/>
                </a:solidFill>
              </a:rPr>
              <a:t>продуктивная;</a:t>
            </a:r>
          </a:p>
          <a:p>
            <a:pPr>
              <a:buFont typeface="Wingdings" pitchFamily="2" charset="2"/>
              <a:buChar char="§"/>
            </a:pPr>
            <a:r>
              <a:rPr lang="ru-RU" sz="3600" b="1">
                <a:solidFill>
                  <a:srgbClr val="FF0000"/>
                </a:solidFill>
              </a:rPr>
              <a:t>музыкально-художественная;</a:t>
            </a:r>
          </a:p>
          <a:p>
            <a:pPr>
              <a:buFont typeface="Wingdings" pitchFamily="2" charset="2"/>
              <a:buChar char="§"/>
            </a:pPr>
            <a:r>
              <a:rPr lang="ru-RU" sz="3600" b="1">
                <a:solidFill>
                  <a:srgbClr val="FF0000"/>
                </a:solidFill>
              </a:rPr>
              <a:t>чтение.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5400" b="1" smtClean="0">
                <a:solidFill>
                  <a:srgbClr val="FF0000"/>
                </a:solidFill>
              </a:rPr>
              <a:t>ЦЕНТР НАУКИ</a:t>
            </a:r>
          </a:p>
        </p:txBody>
      </p:sp>
      <p:pic>
        <p:nvPicPr>
          <p:cNvPr id="19459" name="Picture 2" descr="C:\Users\ГЕНАДИЙ\Desktop\фото для проекта\DSC_003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763713"/>
            <a:ext cx="7467600" cy="420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100" b="1" i="1" smtClean="0">
                <a:solidFill>
                  <a:srgbClr val="FDF834"/>
                </a:solidFill>
              </a:rPr>
              <a:t>МАКЕТЫ КОСМИЧЕСКИХ РАКЕТ</a:t>
            </a:r>
          </a:p>
        </p:txBody>
      </p:sp>
      <p:pic>
        <p:nvPicPr>
          <p:cNvPr id="20483" name="Picture 2" descr="C:\Users\ГЕНАДИЙ\Desktop\фото для проекта\DSC_002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1658938"/>
            <a:ext cx="7467600" cy="4408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algn="ctr" eaLnBrk="1" hangingPunct="1"/>
            <a:r>
              <a:rPr lang="ru-RU" sz="4100" b="1" i="1" smtClean="0">
                <a:solidFill>
                  <a:srgbClr val="FFC000"/>
                </a:solidFill>
                <a:latin typeface="Arial" charset="0"/>
              </a:rPr>
              <a:t>Экологические акции: </a:t>
            </a:r>
            <a:br>
              <a:rPr lang="ru-RU" sz="4100" b="1" i="1" smtClean="0">
                <a:solidFill>
                  <a:srgbClr val="FFC000"/>
                </a:solidFill>
                <a:latin typeface="Arial" charset="0"/>
              </a:rPr>
            </a:br>
            <a:r>
              <a:rPr lang="ru-RU" sz="3600" b="1" smtClean="0">
                <a:solidFill>
                  <a:srgbClr val="FFC000"/>
                </a:solidFill>
                <a:latin typeface="Arial" charset="0"/>
              </a:rPr>
              <a:t>«</a:t>
            </a:r>
            <a:r>
              <a:rPr lang="ru-RU" sz="3600" b="1" smtClean="0">
                <a:solidFill>
                  <a:srgbClr val="FFC000"/>
                </a:solidFill>
              </a:rPr>
              <a:t>ПРИВЕДИ В ПОРЯДОК СВОЮ</a:t>
            </a:r>
            <a:r>
              <a:rPr lang="ru-RU" sz="3600" b="1" smtClean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ru-RU" sz="3600" b="1" smtClean="0">
                <a:solidFill>
                  <a:srgbClr val="FFC000"/>
                </a:solidFill>
              </a:rPr>
              <a:t>ПЛАНЕТУ</a:t>
            </a:r>
            <a:r>
              <a:rPr lang="ru-RU" sz="3600" b="1" smtClean="0">
                <a:solidFill>
                  <a:srgbClr val="FFC000"/>
                </a:solidFill>
                <a:latin typeface="Arial" charset="0"/>
              </a:rPr>
              <a:t>»</a:t>
            </a:r>
          </a:p>
        </p:txBody>
      </p:sp>
      <p:pic>
        <p:nvPicPr>
          <p:cNvPr id="21507" name="Picture 4" descr="IMG_54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620838"/>
            <a:ext cx="6480175" cy="48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183</TotalTime>
  <Words>305</Words>
  <Application>Microsoft Office PowerPoint</Application>
  <PresentationFormat>Экран (4:3)</PresentationFormat>
  <Paragraphs>47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Franklin Gothic Book</vt:lpstr>
      <vt:lpstr>Wingdings 2</vt:lpstr>
      <vt:lpstr>Calibri</vt:lpstr>
      <vt:lpstr>Wingdings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Слайд 2</vt:lpstr>
      <vt:lpstr>Слайд 3</vt:lpstr>
      <vt:lpstr>Слайд 4</vt:lpstr>
      <vt:lpstr>Задачи  исследовательской деятельности детей в проекте</vt:lpstr>
      <vt:lpstr>Слайд 6</vt:lpstr>
      <vt:lpstr>ЦЕНТР НАУКИ</vt:lpstr>
      <vt:lpstr>МАКЕТЫ КОСМИЧЕСКИХ РАКЕТ</vt:lpstr>
      <vt:lpstr>Экологические акции:  «ПРИВЕДИ В ПОРЯДОК СВОЮ ПЛАНЕТУ»</vt:lpstr>
      <vt:lpstr>Слайд 10</vt:lpstr>
      <vt:lpstr>Слайд 11</vt:lpstr>
      <vt:lpstr>Просмотр кинофильмов и мультфильмов о космосе.</vt:lpstr>
      <vt:lpstr>Посещение планетария</vt:lpstr>
      <vt:lpstr>Слайд 14</vt:lpstr>
      <vt:lpstr>Посещение музея истории  г. Сочи. Зал космонавтики.</vt:lpstr>
      <vt:lpstr>Слайд 16</vt:lpstr>
      <vt:lpstr>Слайд 17</vt:lpstr>
      <vt:lpstr>Слайд 18</vt:lpstr>
      <vt:lpstr>Слайд 19</vt:lpstr>
      <vt:lpstr>Аллея космонавтов . Парк «Ривьера.»</vt:lpstr>
      <vt:lpstr>Памятник нашему земляку Севастьянову В.И.</vt:lpstr>
      <vt:lpstr>Возложение цветов к памятнику Севастьянова В.И.</vt:lpstr>
      <vt:lpstr>Достигнутые результаты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Доу №139</cp:lastModifiedBy>
  <cp:revision>21</cp:revision>
  <dcterms:created xsi:type="dcterms:W3CDTF">2013-12-23T13:34:42Z</dcterms:created>
  <dcterms:modified xsi:type="dcterms:W3CDTF">2014-07-01T07:43:02Z</dcterms:modified>
</cp:coreProperties>
</file>